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2"/>
  </p:notesMasterIdLst>
  <p:sldIdLst>
    <p:sldId id="286" r:id="rId2"/>
    <p:sldId id="287" r:id="rId3"/>
    <p:sldId id="257" r:id="rId4"/>
    <p:sldId id="258" r:id="rId5"/>
    <p:sldId id="260" r:id="rId6"/>
    <p:sldId id="261" r:id="rId7"/>
    <p:sldId id="259" r:id="rId8"/>
    <p:sldId id="265" r:id="rId9"/>
    <p:sldId id="266" r:id="rId10"/>
    <p:sldId id="264" r:id="rId11"/>
    <p:sldId id="263" r:id="rId12"/>
    <p:sldId id="278" r:id="rId13"/>
    <p:sldId id="270" r:id="rId14"/>
    <p:sldId id="269" r:id="rId15"/>
    <p:sldId id="271" r:id="rId16"/>
    <p:sldId id="272" r:id="rId17"/>
    <p:sldId id="274" r:id="rId18"/>
    <p:sldId id="268" r:id="rId19"/>
    <p:sldId id="273" r:id="rId20"/>
    <p:sldId id="275" r:id="rId21"/>
    <p:sldId id="276" r:id="rId22"/>
    <p:sldId id="267" r:id="rId23"/>
    <p:sldId id="277" r:id="rId24"/>
    <p:sldId id="279" r:id="rId25"/>
    <p:sldId id="280" r:id="rId26"/>
    <p:sldId id="281" r:id="rId27"/>
    <p:sldId id="284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6D700-A6F3-44E5-9316-4631C35341DB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8F2A-F3B5-4DD8-B128-0DB460B79E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70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26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6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08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08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47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70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8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00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707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41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ak-bog.ru/istoriya-razvitiya-menedzhmenta" TargetMode="External"/><Relationship Id="rId2" Type="http://schemas.openxmlformats.org/officeDocument/2006/relationships/hyperlink" Target="http://vse-temu.org/new-istoriya-razvitiya-menedzhment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&#1052;&#1077;&#1085;&#1077;&#1076;&#1078;&#1084;&#1077;&#1085;&#1090;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4245" y="1214754"/>
            <a:ext cx="6707088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Казахский Национальный Университет им. аль-</a:t>
            </a:r>
            <a:r>
              <a:rPr lang="ru-RU" sz="3200" b="1" dirty="0" err="1"/>
              <a:t>Фараби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192470"/>
            <a:ext cx="64807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</a:rPr>
              <a:t>Кафедра политологии и политических технологий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6" y="331118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История и теория политического менеджмента</a:t>
            </a:r>
            <a:endParaRPr lang="ru-RU" sz="28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872" y="465938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</a:rPr>
              <a:t>Абжаппарова</a:t>
            </a:r>
            <a:r>
              <a:rPr lang="ru-RU" sz="2400" b="1" dirty="0">
                <a:latin typeface="Arial" panose="020B0604020202020204" pitchFamily="34" charset="0"/>
              </a:rPr>
              <a:t> А.А.</a:t>
            </a:r>
          </a:p>
          <a:p>
            <a:r>
              <a:rPr lang="ru-RU" sz="2400" b="1" dirty="0">
                <a:latin typeface="Arial" panose="020B0604020202020204" pitchFamily="34" charset="0"/>
              </a:rPr>
              <a:t>Старший преподаватель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49934"/>
            <a:ext cx="1214607" cy="10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560840" cy="56166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Информационный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период.</a:t>
            </a:r>
          </a:p>
          <a:p>
            <a:pPr marL="45720" indent="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Логический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процесс можно выразить математически, используя вычислительную технику. Это дает возможность быстрее выбирать программу работы. Происходит пересмотр внутренних структур организаций, в истории развития менеджмента появляются новые формы внутреннего планирования: имитационное моделирование, метод анализа, математическая оценка управленческих решений. Без этих форм не обходится ни одно современное направление науки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88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Фредерик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Уинслоу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Тейлор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16832"/>
            <a:ext cx="3160440" cy="40507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Менеджмент – это искусство точно знать, что предстоит сделать и как сделать это самым лучшим и дешевым способом.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людмила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3384376" cy="432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840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416824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Выделяются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несколько школ управления с различными концепциями:</a:t>
            </a:r>
          </a:p>
          <a:p>
            <a:endParaRPr lang="ru-RU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научная;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классическая;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человеческих отношений;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поведенческих наук;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управленческих наук.</a:t>
            </a:r>
          </a:p>
        </p:txBody>
      </p:sp>
      <p:pic>
        <p:nvPicPr>
          <p:cNvPr id="7170" name="Picture 2" descr="C:\Users\людмила\Desktop\BoardroomMee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68" y="1844824"/>
            <a:ext cx="3816425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0384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9263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Школа научного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704856" cy="496855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Основное внимание в данной концепции уделено лучшей эффективности управления производства и труда.</a:t>
            </a:r>
          </a:p>
          <a:p>
            <a:pPr marL="45720" indent="0">
              <a:buNone/>
            </a:pPr>
            <a:endParaRPr lang="ru-RU" sz="1800" b="1" u="sng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1800" b="1" u="sng" dirty="0">
                <a:latin typeface="Calibri" pitchFamily="34" charset="0"/>
                <a:cs typeface="Calibri" pitchFamily="34" charset="0"/>
              </a:rPr>
              <a:t>Главные причины системы научного менеджмента</a:t>
            </a:r>
            <a:r>
              <a:rPr lang="ru-RU" sz="1800" b="1" u="sng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1800" b="1" u="sng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попытка крупного бизнеса воспользоваться преимуществами техники;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желание людей достичь наиболее эффективных способов выполнения работы.</a:t>
            </a:r>
          </a:p>
          <a:p>
            <a:pPr marL="45720" indent="0">
              <a:buNone/>
            </a:pP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1800" b="1" u="sng" dirty="0" smtClean="0">
                <a:latin typeface="Calibri" pitchFamily="34" charset="0"/>
                <a:cs typeface="Calibri" pitchFamily="34" charset="0"/>
              </a:rPr>
              <a:t>Основные </a:t>
            </a:r>
            <a:r>
              <a:rPr lang="ru-RU" sz="1800" b="1" u="sng" dirty="0">
                <a:latin typeface="Calibri" pitchFamily="34" charset="0"/>
                <a:cs typeface="Calibri" pitchFamily="34" charset="0"/>
              </a:rPr>
              <a:t>принципы данной системы управления: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отбор 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рабочих согласно специально разработанным тестам;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изучение временных затрат рабочего;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разделение работы на специализации;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экономическое стимулирование труда;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разделение ответственности между сотрудниками и менеджерами.</a:t>
            </a:r>
          </a:p>
        </p:txBody>
      </p:sp>
    </p:spTree>
    <p:extLst>
      <p:ext uri="{BB962C8B-B14F-4D97-AF65-F5344CB8AC3E}">
        <p14:creationId xmlns:p14="http://schemas.microsoft.com/office/powerpoint/2010/main" val="29049963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HR_payroll_managemen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 trans="77000"/>
                    </a14:imgEffect>
                    <a14:imgEffect>
                      <a14:sharpenSoften amount="2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27" y="3278707"/>
            <a:ext cx="3587873" cy="3528392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softEdge rad="1092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Классическая школа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6688832" cy="518457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История развития менеджмента в классической школе систематизировала управление предприятиями. Основы такой системы держались за счёт авторитарного руководства и строго обозначенных задач, исключающих индивидуальный подход сотрудников. Последователи классической школы управления подвергались неоднократной критике менеджеров из-за игнорирования человеческих потребностей.</a:t>
            </a:r>
          </a:p>
          <a:p>
            <a:pPr marL="45720" indent="0">
              <a:buNone/>
            </a:pPr>
            <a:endParaRPr lang="ru-RU" sz="18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В данной концепции выделены следующие организационные принципы, подходящие и для современного общества:</a:t>
            </a:r>
          </a:p>
          <a:p>
            <a:pPr marL="45720" indent="0">
              <a:buNone/>
            </a:pPr>
            <a:endParaRPr lang="ru-RU" sz="18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разделение труда;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передача целей от руководства к рабочим;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единство распределения;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ограниченное число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37199077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Школа человеческих отношений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4464496" cy="48245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900" b="1" dirty="0">
                <a:latin typeface="Calibri" pitchFamily="34" charset="0"/>
                <a:cs typeface="Calibri" pitchFamily="34" charset="0"/>
              </a:rPr>
              <a:t>Во времена появления первых двух школ социальные науки ещё не были изучены, и теоретики не могли связать менеджмент с психологией. Но спустя десятилетия человеческий фактор стал учитываться в системе управления.</a:t>
            </a:r>
          </a:p>
          <a:p>
            <a:pPr marL="45720" indent="0">
              <a:buNone/>
            </a:pPr>
            <a:endParaRPr lang="ru-RU" sz="19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1900" b="1" dirty="0">
                <a:latin typeface="Calibri" pitchFamily="34" charset="0"/>
                <a:cs typeface="Calibri" pitchFamily="34" charset="0"/>
              </a:rPr>
              <a:t>Представители концепции в первую очередь улучшали социальную структуру организаций и исследовали причины человеческого поведения. Именно благодаря им получили широкое распространение тесты на профессиональную пригодность.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88017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Главные принципы школы человеческих отношений:</a:t>
            </a:r>
          </a:p>
          <a:p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взаимное общение между руководителем и рабочими;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беседы сотрудников с психологами;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организация мероприятий;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приветствие неформальных групп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24667" y="4581128"/>
            <a:ext cx="4234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К минусам такого течения относится игнорирование технологических факторов и отсутствие систематизированного подхода к решению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411304196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Школа поведенческих наук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309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Последователи поведенческой школы утверждали, что улучшение работы предприятия возможно только в случае более высокой эффективности человеческих ресурсов. Данный подход охватил почти всю систему менеджмента в 60-е годы.</a:t>
            </a:r>
          </a:p>
          <a:p>
            <a:endParaRPr lang="ru-RU" sz="18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1800" b="1" u="sng" dirty="0">
                <a:latin typeface="Calibri" pitchFamily="34" charset="0"/>
                <a:cs typeface="Calibri" pitchFamily="34" charset="0"/>
              </a:rPr>
              <a:t>Основные задачи данной концепции</a:t>
            </a:r>
            <a:r>
              <a:rPr lang="ru-RU" sz="1800" b="1" u="sng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1800" b="1" u="sng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исследование поведения человека;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улучшение межличностных отношений;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разработка проблем социальных коммуникаций;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поддержание авторитета в коллективе;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стереотипы в поведении;</a:t>
            </a: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изменение рабочих задач и уровня 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труда;</a:t>
            </a:r>
            <a:endParaRPr lang="ru-RU" sz="18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Исследования представителей поведенческой школы основали теорию лидерства. Исходя из неё, оказывается, что наиболее эффективный метод управления для каждой ситуации различный. </a:t>
            </a:r>
          </a:p>
        </p:txBody>
      </p:sp>
    </p:spTree>
    <p:extLst>
      <p:ext uri="{BB962C8B-B14F-4D97-AF65-F5344CB8AC3E}">
        <p14:creationId xmlns:p14="http://schemas.microsoft.com/office/powerpoint/2010/main" val="4012584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68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Школа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науки управления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14401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latin typeface="Calibri" pitchFamily="34" charset="0"/>
                <a:cs typeface="Calibri" pitchFamily="34" charset="0"/>
              </a:rPr>
              <a:t>В понимании данной школы управленческие проблемы решаются посредством разработки и применения определённых моделей. Математические науки составляют данную концепцию.</a:t>
            </a:r>
          </a:p>
          <a:p>
            <a:pPr marL="45720" indent="0">
              <a:buNone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У 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научной школы управления присутствуют главные виды деятельности.</a:t>
            </a:r>
          </a:p>
          <a:p>
            <a:pPr marL="45720" indent="0">
              <a:buNone/>
            </a:pP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764572"/>
            <a:ext cx="35283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Исследование операций заключается в использовании научно-исследовательских методов для решения операционных задач организаций. 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Алгоритм такого способа: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Постановка проблемы.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Разработка модели ситуации.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Замена словесного анализа количественными значениями.</a:t>
            </a:r>
          </a:p>
        </p:txBody>
      </p:sp>
      <p:pic>
        <p:nvPicPr>
          <p:cNvPr id="5122" name="Picture 2" descr="C:\Users\людмила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30900"/>
            <a:ext cx="4752528" cy="37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5412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Развитие менеджмента в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60848"/>
            <a:ext cx="3960440" cy="439248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Россия во многом отличается от западных стран. И история развития менеджмента здесь тоже иная. Каждый этап не похож на предыдущий и заслуживает отдельного внимания. </a:t>
            </a:r>
          </a:p>
        </p:txBody>
      </p:sp>
      <p:pic>
        <p:nvPicPr>
          <p:cNvPr id="4098" name="Picture 2" descr="C:\Users\людмила\Desktop\20140922153711-3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6724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5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512511" cy="12870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Дореволюционный 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861048"/>
            <a:ext cx="3960440" cy="23042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Большое </a:t>
            </a:r>
            <a:r>
              <a:rPr lang="ru-RU" sz="1800" b="1" dirty="0">
                <a:latin typeface="Calibri" pitchFamily="34" charset="0"/>
                <a:cs typeface="Calibri" pitchFamily="34" charset="0"/>
              </a:rPr>
              <a:t>внимание к развитию управления появилось благодаря усложнению производства. Также именно тогда поняли, что правильное функционирование предприятия невозможно без качественного менеджмента. Из-за этого начала возникать потребность в сотрудниках именно на должность управляющих</a:t>
            </a:r>
            <a:r>
              <a:rPr lang="ru-RU" sz="1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293096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Неоценимы заслуги П. А. Столыпина в истории развития менеджмента. Содержание функций управления, по его убеждению, было следующим: «Сначала успокоение, а потом реформы». Именно ему обязана история развития теории менеджмента своими значимыми аспектами.</a:t>
            </a:r>
          </a:p>
        </p:txBody>
      </p:sp>
      <p:pic>
        <p:nvPicPr>
          <p:cNvPr id="3074" name="Picture 2" descr="C:\Users\людмила\Desktop\rhodes_cover_your_so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29523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060848"/>
            <a:ext cx="4932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Масштабные инновации промышленности сдерживал недостаточный экономический уровень страны. Только после XX века индустриальные течения стали преобладать над аграрными. </a:t>
            </a:r>
          </a:p>
        </p:txBody>
      </p:sp>
    </p:spTree>
    <p:extLst>
      <p:ext uri="{BB962C8B-B14F-4D97-AF65-F5344CB8AC3E}">
        <p14:creationId xmlns:p14="http://schemas.microsoft.com/office/powerpoint/2010/main" val="16944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060848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История и теория политического менеджмента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362465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</a:rPr>
              <a:t>Лекция 2</a:t>
            </a:r>
          </a:p>
          <a:p>
            <a:r>
              <a:rPr lang="ru-RU" sz="3200" dirty="0"/>
              <a:t>История развития политического менеджмента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249934"/>
            <a:ext cx="1214607" cy="109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Постреволюционный</a:t>
            </a:r>
            <a:r>
              <a:rPr lang="ru-RU" dirty="0"/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17646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После Октябрьской революции требовалось улучшение старой системы управления общественностью. Выделили 10 главных принципов: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демократический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централизм;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единство политических и хозяйственных руководителей;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ведение хозяйства по плану;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стимулирование труда материальным поощрением;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научность управления;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ответственность;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правильный подбор и расстановка кадров;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экономичность и эффективность;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наилучшее сочетание отраслевого и территориального управления;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преемственность хозяйственных решений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96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Период с 30-х годов до распада СССР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680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30-х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годах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ввели новую специальность – инженер-экономист. Но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сталинские репрессии унесли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множество жизней высокообразованных учёных, и развитие менеджмента как науки, была остановлена на многие годы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В конце 50-х годов тема исследований менеджмента стала расширяться. В начале 60-х годов появился новый раздел экономики – кибернетика, начавшая новый отрезок в истории развития менеджмента.</a:t>
            </a:r>
          </a:p>
          <a:p>
            <a:pPr marL="45720" indent="0"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70-е годы начали появляться предостережения о несовместимости рынка и социализма. Попытка демонтажа едва не уничтожила экономическое положение страны.</a:t>
            </a:r>
          </a:p>
          <a:p>
            <a:pPr marL="4572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43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90-е годы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XX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4266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>
                <a:latin typeface="Calibri" pitchFamily="34" charset="0"/>
                <a:cs typeface="Calibri" pitchFamily="34" charset="0"/>
              </a:rPr>
              <a:t>Распад СССР стал началом завершающего этапа эволюции в системе менеджмента. Становление более современного уровня управления зависело от развития товарного производства и технического и технологического улучшения общества. Так зарождалась более современная история развития управления менеджмента.</a:t>
            </a:r>
          </a:p>
          <a:p>
            <a:pPr marL="45720" indent="0">
              <a:buNone/>
            </a:pPr>
            <a:endParaRPr lang="ru-RU" sz="32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3200" b="1" dirty="0">
                <a:latin typeface="Calibri" pitchFamily="34" charset="0"/>
                <a:cs typeface="Calibri" pitchFamily="34" charset="0"/>
              </a:rPr>
              <a:t>Множество проблем при Горбачёве и Ельцине были обусловлены неготовностью страны к резким переменам.</a:t>
            </a:r>
          </a:p>
        </p:txBody>
      </p:sp>
    </p:spTree>
    <p:extLst>
      <p:ext uri="{BB962C8B-B14F-4D97-AF65-F5344CB8AC3E}">
        <p14:creationId xmlns:p14="http://schemas.microsoft.com/office/powerpoint/2010/main" val="32884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Современный 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33881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Главными принципами нынешней системы управления являются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системный и ситуационный подход в управлении;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инновации;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ответственность менеджмента перед обществом;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ориентация на человеческие возможности.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В последние годы системе российского управления для нормальной работы требуются многие радикальные перемены.</a:t>
            </a:r>
          </a:p>
          <a:p>
            <a:endParaRPr lang="ru-RU" sz="24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В этом и состоит вся российская история управления менеджмента. Кратко говоря, все переходы от одного этапа к другому возникали не вследствие естественноисторического процесса, а из-за государственных переворотов.</a:t>
            </a:r>
          </a:p>
        </p:txBody>
      </p:sp>
    </p:spTree>
    <p:extLst>
      <p:ext uri="{BB962C8B-B14F-4D97-AF65-F5344CB8AC3E}">
        <p14:creationId xmlns:p14="http://schemas.microsoft.com/office/powerpoint/2010/main" val="414023945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7128792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</a:t>
            </a:r>
            <a:r>
              <a:rPr lang="ru-RU" sz="8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 </a:t>
            </a:r>
            <a:r>
              <a:rPr lang="ru-RU" sz="8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внимание!</a:t>
            </a:r>
            <a:endParaRPr lang="ru-RU" sz="8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37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5721816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Ссылки: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vse-temu.org/new-istoriya-razvitiya-menedzhmenta.html</a:t>
            </a:r>
            <a:r>
              <a:rPr lang="en-US" dirty="0"/>
              <a:t>(12.11.2015)</a:t>
            </a:r>
          </a:p>
          <a:p>
            <a:pPr marL="4572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kak-bog.ru/istoriya-razvitiya-menedzhmenta</a:t>
            </a:r>
            <a:r>
              <a:rPr lang="en-US" dirty="0"/>
              <a:t>(12.11.2015)</a:t>
            </a:r>
          </a:p>
          <a:p>
            <a:pPr marL="4572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en-US" dirty="0">
                <a:hlinkClick r:id="rId4"/>
              </a:rPr>
              <a:t>https://ru.wikipedia.org/wiki/</a:t>
            </a:r>
            <a:r>
              <a:rPr lang="ru-RU" dirty="0" smtClean="0">
                <a:hlinkClick r:id="rId4"/>
              </a:rPr>
              <a:t>Менеджмент</a:t>
            </a: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(</a:t>
            </a:r>
            <a:r>
              <a:rPr lang="ru-RU" dirty="0"/>
              <a:t>12.11.2015)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623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357165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Тест.</a:t>
            </a:r>
          </a:p>
          <a:p>
            <a:endParaRPr lang="ru-RU" dirty="0" smtClean="0"/>
          </a:p>
          <a:p>
            <a:r>
              <a:rPr lang="ru-RU" dirty="0" smtClean="0"/>
              <a:t>1)Назовите основные этапы развития менеджмента: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древний период, индустриальный период, период систематизации, информационный период.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период систематизации, информационный период, дореволюционный период, индустриальный период.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постиндустриальный период ,период систематизации, древний период.</a:t>
            </a:r>
          </a:p>
          <a:p>
            <a:r>
              <a:rPr lang="ru-RU" dirty="0" smtClean="0"/>
              <a:t>2)Менеджмент зарождался во времена …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Древней Греции.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Древнего Рима.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Древнего Египта.</a:t>
            </a:r>
          </a:p>
          <a:p>
            <a:r>
              <a:rPr lang="ru-RU" dirty="0" smtClean="0"/>
              <a:t>3)Какой фактор воздействовал на эволюцию менеджмента от простых идей к науке?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Появились новаторы и теоретики, которые собирали и обобщали полученный опыт.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Структура общества  древнего Египта сформировала первую управленческую систему.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Зародилась четкая система менеджмента.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715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4)Период систематизации длился: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1855 г.-1995 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1856 г.-1960 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1960 г.-1966 г. </a:t>
            </a:r>
          </a:p>
          <a:p>
            <a:r>
              <a:rPr lang="ru-RU" dirty="0" smtClean="0"/>
              <a:t>5)Какой период длился с 9 тысячелетия до н.э. 21 века?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Информационный.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Индустриальный.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Древний.</a:t>
            </a:r>
          </a:p>
          <a:p>
            <a:r>
              <a:rPr lang="ru-RU" dirty="0" smtClean="0"/>
              <a:t>6)Кем было положено начало истории развития менеджмента?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Платоном.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Сократом.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Аристотелем.</a:t>
            </a:r>
          </a:p>
          <a:p>
            <a:r>
              <a:rPr lang="ru-RU" dirty="0" smtClean="0"/>
              <a:t>7)Кто доказывал необходимость наличия управляющего над рабами, чтобы владельцы могли посвятить себя более важным делам?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Сократ.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Аристотель.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 smtClean="0"/>
              <a:t>Катон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507207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8)В какой период произошла замена ручного труда машинным  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Дореволюционный.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Древний.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Индустриальный.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500042"/>
            <a:ext cx="821530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9)В какой период появились первые менеджеры?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период систематизации.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постиндустриальный период.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дореволюционный период.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10)В какой школе основное внимание уделено лучшей эффективности управления производства и труда?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школе научного управления.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школе поведенческих наук.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классической школе.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Последователи данной школы утверждали,  что улучшение работы предприятия возможно только в случае более высокой эффективности человеческих ресурсов.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 человеческих отношений.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 поведенческих наук.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Классическая школа.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714884"/>
            <a:ext cx="47148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12)Благодаря представителям данной школы появились тесты на профессиональную  пригодность.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Школа человеческих отношений.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Школа науки управления.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/>
              <a:t>Классическая школа.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285728"/>
            <a:ext cx="821533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13)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n-ea" charset="0"/>
                <a:cs typeface="Calibri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+mn-ea" charset="0"/>
                <a:cs typeface="Calibri" pitchFamily="34" charset="0"/>
              </a:rPr>
              <a:t>Когда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индустриальные течения стали преобладать над аграрными  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После 20 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После 6 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После 19 века.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14)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ea typeface="+mn-ea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30-х годах ввели новую специальность-…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Слесарь.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Инженер-экономист.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Бухгалтер.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15)Распад СССР стал началом чего?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Началом развития менеджмента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Началом завершающего этапа эволюции в системе менеджмента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Началом  систематизации  управления предприятиями.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16)Назовите главные принципы современного периода: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Системный и ситуационный подход в управлении,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ea typeface="+mn-ea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ответственность менеджмента перед обществом;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ea typeface="+mn-ea" charset="0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инновации.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Демократический централизм; единство политических и хозяйственных руководителей; ведение хозяйства по плану;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28638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dirty="0" smtClean="0"/>
              <a:t>3.Исследование поведения человека; улучшение межличностных отношений; разработка проблем социальных коммуникаций.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344816" cy="6192688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Содержание:</a:t>
            </a:r>
            <a:endParaRPr lang="en-US" sz="5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230000"/>
              <a:buFont typeface="Wingdings" pitchFamily="2" charset="2"/>
              <a:buChar char="§"/>
            </a:pPr>
            <a:r>
              <a:rPr lang="ru-RU" sz="4200" b="1" dirty="0" smtClean="0">
                <a:latin typeface="Calibri" pitchFamily="34" charset="0"/>
                <a:cs typeface="Calibri" pitchFamily="34" charset="0"/>
              </a:rPr>
              <a:t>Основные </a:t>
            </a:r>
            <a:r>
              <a:rPr lang="ru-RU" sz="4200" b="1" dirty="0">
                <a:latin typeface="Calibri" pitchFamily="34" charset="0"/>
                <a:cs typeface="Calibri" pitchFamily="34" charset="0"/>
              </a:rPr>
              <a:t>этапы истории развития </a:t>
            </a:r>
            <a:r>
              <a:rPr lang="ru-RU" sz="4200" b="1" dirty="0" smtClean="0">
                <a:latin typeface="Calibri" pitchFamily="34" charset="0"/>
                <a:cs typeface="Calibri" pitchFamily="34" charset="0"/>
              </a:rPr>
              <a:t>менеджмента</a:t>
            </a:r>
            <a:r>
              <a:rPr lang="en-US" sz="42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Древний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период. 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Индустриальный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период. </a:t>
            </a:r>
            <a:endParaRPr lang="en-US" sz="29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9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Период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систематизации. 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Информационный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период. </a:t>
            </a:r>
            <a:endParaRPr lang="ru-RU" sz="2900" b="1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endParaRPr lang="en-US" sz="3300" b="1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230000"/>
              <a:buFont typeface="Wingdings" pitchFamily="2" charset="2"/>
              <a:buChar char="§"/>
            </a:pPr>
            <a:r>
              <a:rPr lang="ru-RU" sz="4200" b="1" dirty="0">
                <a:latin typeface="Calibri" pitchFamily="34" charset="0"/>
                <a:cs typeface="Calibri" pitchFamily="34" charset="0"/>
              </a:rPr>
              <a:t>Ш</a:t>
            </a:r>
            <a:r>
              <a:rPr lang="ru-RU" sz="4200" b="1" dirty="0" smtClean="0">
                <a:latin typeface="Calibri" pitchFamily="34" charset="0"/>
                <a:cs typeface="Calibri" pitchFamily="34" charset="0"/>
              </a:rPr>
              <a:t>колы управления</a:t>
            </a:r>
            <a:endParaRPr lang="ru-RU" sz="4200" b="1" dirty="0">
              <a:latin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научная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lvl="2">
              <a:buFont typeface="Wingdings" pitchFamily="2" charset="2"/>
              <a:buChar char="§"/>
            </a:pP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классическая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lvl="2">
              <a:buFont typeface="Wingdings" pitchFamily="2" charset="2"/>
              <a:buChar char="§"/>
            </a:pP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человеческих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отношений;</a:t>
            </a:r>
          </a:p>
          <a:p>
            <a:pPr lvl="2">
              <a:buFont typeface="Wingdings" pitchFamily="2" charset="2"/>
              <a:buChar char="§"/>
            </a:pP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поведенческих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наук;</a:t>
            </a:r>
          </a:p>
          <a:p>
            <a:pPr lvl="2">
              <a:buFont typeface="Wingdings" pitchFamily="2" charset="2"/>
              <a:buChar char="§"/>
            </a:pP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управленческих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наук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230000"/>
              <a:buFont typeface="Wingdings" pitchFamily="2" charset="2"/>
              <a:buChar char="§"/>
            </a:pPr>
            <a:r>
              <a:rPr lang="ru-RU" sz="4200" b="1" dirty="0">
                <a:latin typeface="Calibri" pitchFamily="34" charset="0"/>
                <a:cs typeface="Calibri" pitchFamily="34" charset="0"/>
              </a:rPr>
              <a:t>Развитие менеджмента в </a:t>
            </a:r>
            <a:r>
              <a:rPr lang="ru-RU" sz="4200" b="1" dirty="0" smtClean="0">
                <a:latin typeface="Calibri" pitchFamily="34" charset="0"/>
                <a:cs typeface="Calibri" pitchFamily="34" charset="0"/>
              </a:rPr>
              <a:t>России</a:t>
            </a:r>
          </a:p>
          <a:p>
            <a:pPr lvl="2">
              <a:buFont typeface="Wingdings" pitchFamily="2" charset="2"/>
              <a:buChar char="§"/>
            </a:pP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Дореволюционный период</a:t>
            </a:r>
          </a:p>
          <a:p>
            <a:pPr lvl="2">
              <a:buFont typeface="Wingdings" pitchFamily="2" charset="2"/>
              <a:buChar char="§"/>
            </a:pP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Постреволюционный период</a:t>
            </a:r>
          </a:p>
          <a:p>
            <a:pPr lvl="2">
              <a:buFont typeface="Wingdings" pitchFamily="2" charset="2"/>
              <a:buChar char="§"/>
            </a:pP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Период </a:t>
            </a:r>
            <a:r>
              <a:rPr lang="ru-RU" sz="2900" b="1" dirty="0">
                <a:latin typeface="Calibri" pitchFamily="34" charset="0"/>
                <a:cs typeface="Calibri" pitchFamily="34" charset="0"/>
              </a:rPr>
              <a:t>с 30-х годов до распада 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СССР</a:t>
            </a:r>
          </a:p>
          <a:p>
            <a:pPr lvl="2">
              <a:buFont typeface="Wingdings" pitchFamily="2" charset="2"/>
              <a:buChar char="§"/>
            </a:pPr>
            <a:r>
              <a:rPr lang="ru-RU" sz="2900" b="1" dirty="0">
                <a:latin typeface="Calibri" pitchFamily="34" charset="0"/>
                <a:cs typeface="Calibri" pitchFamily="34" charset="0"/>
              </a:rPr>
              <a:t>90-е годы </a:t>
            </a:r>
            <a:r>
              <a:rPr lang="en-US" sz="2900" b="1" dirty="0">
                <a:latin typeface="Calibri" pitchFamily="34" charset="0"/>
                <a:cs typeface="Calibri" pitchFamily="34" charset="0"/>
              </a:rPr>
              <a:t>XX </a:t>
            </a:r>
            <a:r>
              <a:rPr lang="ru-RU" sz="2900" b="1" dirty="0" smtClean="0">
                <a:latin typeface="Calibri" pitchFamily="34" charset="0"/>
                <a:cs typeface="Calibri" pitchFamily="34" charset="0"/>
              </a:rPr>
              <a:t>века</a:t>
            </a:r>
            <a:endParaRPr lang="ru-RU" sz="2900" b="1" dirty="0">
              <a:latin typeface="Calibri" pitchFamily="34" charset="0"/>
              <a:cs typeface="Calibri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ru-RU" sz="2900" b="1" dirty="0">
                <a:latin typeface="Calibri" pitchFamily="34" charset="0"/>
                <a:cs typeface="Calibri" pitchFamily="34" charset="0"/>
              </a:rPr>
              <a:t>Современный период</a:t>
            </a:r>
            <a:endParaRPr lang="en-US" sz="29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753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2910" y="428604"/>
            <a:ext cx="7715304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17) В данной школе выделены следующие организационные  принципы: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разделение труда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передача целей от руководства к рабочим; единство распределения; ограниченное число сотрудников.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Классическая школа.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 научного управления.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Школа человеческих  отношений.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18) Сколько длился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индустриальный период?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1856-1966г.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1776 г. по 1890 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1980-1996.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19)Кому принадлежат эти слова: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Менеджмент – это искусство точно знать, что предстоит сделать и как сделать это самым лучшим и дешевым способом«.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Аристотелю.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Платону.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Ф.У.Тэйлор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20)Кто описал, как управляющие отчитывались перед владельцем о проделанной работе и делали ему отчеты о прибылях по сравнению с предыдущими результатами.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Ф.У.Тэйлор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Катон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Старший.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Аристотель.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296" y="1988840"/>
            <a:ext cx="7992888" cy="463117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Современные ученые и экономисты по крупицам собирали историю возникновения и развития менеджмента, выявив основные факторы, которые воздействовали на эволюцию менеджмента от простых идей к науке: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развивалось общественное, а потом и промышленное производство;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появились новаторы и теоретики, которые собирали и обобщали полученный опыт;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начала развиваться логика менеджмента на основе двух вышеприведенных факторов, которая вывела систему принципов в работе и сделала менеджмент наукой.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2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История развития менеджмента уходит своими корнями в далекое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прошлое.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Зарождался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он еще во времена древней Греции и шумеров.</a:t>
            </a:r>
          </a:p>
        </p:txBody>
      </p:sp>
    </p:spTree>
    <p:extLst>
      <p:ext uri="{BB962C8B-B14F-4D97-AF65-F5344CB8AC3E}">
        <p14:creationId xmlns:p14="http://schemas.microsoft.com/office/powerpoint/2010/main" val="1223456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692696"/>
            <a:ext cx="6400800" cy="5505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Основные этапы истории развития менеджмента: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Древний период.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(с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9 тысячелетия до н.э. по XVIII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век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Индустриальный период. (с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1776 г. по 1890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г.)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Период систематизации. (с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1856 по 1960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.)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Информационный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период. (с 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1960 до сегодняшнего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дня)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486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064896" cy="56166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Древний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период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Наиболее простые формы управления появились в первобытном обществе, тогда управление создавалось всеми членами рода, а не конкретными людьми.</a:t>
            </a:r>
          </a:p>
          <a:p>
            <a:endParaRPr lang="ru-RU" sz="26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Переход от собирательства и охоты к производству положил начало зарождению менеджмента.</a:t>
            </a:r>
          </a:p>
          <a:p>
            <a:pPr marL="45720" indent="0">
              <a:buNone/>
            </a:pPr>
            <a:endParaRPr lang="ru-RU" sz="26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Структура общества Древнего Египта сформировала первую управленческую систему.</a:t>
            </a:r>
          </a:p>
          <a:p>
            <a:endParaRPr lang="ru-RU" sz="2600" b="1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ru-RU" sz="2600" b="1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Древнем Риме обязательно контролировали выполненную работу, сравнивали результаты и выясняли причины невыполнения плана.</a:t>
            </a:r>
          </a:p>
        </p:txBody>
      </p:sp>
    </p:spTree>
    <p:extLst>
      <p:ext uri="{BB962C8B-B14F-4D97-AF65-F5344CB8AC3E}">
        <p14:creationId xmlns:p14="http://schemas.microsoft.com/office/powerpoint/2010/main" val="29191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88640"/>
            <a:ext cx="6370820" cy="625037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Начало истории развития менеджмента было положено мыслителем Платоном, который написал труды о том, что должно существовать разделение труда для достижения высоких результатов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</a:p>
          <a:p>
            <a:pPr marL="45720" indent="0">
              <a:buNone/>
            </a:pPr>
            <a:r>
              <a:rPr lang="ru-RU" dirty="0" smtClean="0"/>
              <a:t>Затем </a:t>
            </a:r>
            <a:r>
              <a:rPr lang="ru-RU" dirty="0"/>
              <a:t>Сократ внес свою лепту, отметив, что независимо от рода деятельности у работника обязанности одинаковы, главное – правильно распределить рабочую силу и полномочия, тогда процесс производства будет гораздо эффективнее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Аристотель </a:t>
            </a:r>
            <a:r>
              <a:rPr lang="ru-RU" dirty="0"/>
              <a:t>доказывал необходимость наличия управляющего над рабами, чтобы владельцы могли посвятить себя более нужным делам.</a:t>
            </a: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Позднее </a:t>
            </a:r>
            <a:r>
              <a:rPr lang="ru-RU" dirty="0" err="1"/>
              <a:t>Катон</a:t>
            </a:r>
            <a:r>
              <a:rPr lang="ru-RU" dirty="0"/>
              <a:t> Старший описал, как управляющие отчитывались перед владельцем о проделанной работе и делали ему отчеты о прибылях по сравнению с предыдущими </a:t>
            </a:r>
            <a:r>
              <a:rPr lang="ru-RU" dirty="0" smtClean="0"/>
              <a:t>результатами.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людмила\Desktop\c10eadadda8d45d92bfa4820e2593189_da3c986bb5abee5ecee04494c6a07f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8" y="270756"/>
            <a:ext cx="1468307" cy="13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Desktop\eniyicevaplar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9" y="1651662"/>
            <a:ext cx="146514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дмила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8" y="4845292"/>
            <a:ext cx="1456045" cy="15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юдмила\Desktop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9" y="3163830"/>
            <a:ext cx="1465144" cy="16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37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04664"/>
            <a:ext cx="6400800" cy="64807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Индустриальный период.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853162"/>
            <a:ext cx="4211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Предприниматели требовали выполнения всех производственных условий, чтобы оправдать расходы, чем вызывали лишь недовольство и гнев рабочих.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На этом этапе зародилась чёткая система менеджмента. Произошло это из-за замены ручного труда машинным.</a:t>
            </a:r>
          </a:p>
        </p:txBody>
      </p:sp>
      <p:pic>
        <p:nvPicPr>
          <p:cNvPr id="9218" name="Picture 2" descr="C:\Users\людмила\Desktop\Hartmann_Maschinenhalle_1868_(0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5344" y="-1990751"/>
            <a:ext cx="1800000" cy="116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юдмила\Desktop\Hartmann_Maschinenhalle_1868_(0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9"/>
            <a:ext cx="4407701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юдмила\Desktop\sanayi_devrimi_1_20130409_10542318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1196752"/>
            <a:ext cx="4119240" cy="299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2826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31520"/>
            <a:ext cx="7364288" cy="12573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Период систематизации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40324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Менеджмент активно и стремительно развивается, появляются новые учения и подходы к вопросам эффективного управления, начинается отсчет истории развития менеджмента как науки, появляются первые менеджеры – представители владельца на рабочих местах.</a:t>
            </a:r>
          </a:p>
          <a:p>
            <a:endParaRPr lang="ru-RU" dirty="0"/>
          </a:p>
        </p:txBody>
      </p:sp>
      <p:pic>
        <p:nvPicPr>
          <p:cNvPr id="8194" name="Picture 2" descr="C:\Users\людмила\Desktop\011514_033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29586"/>
            <a:ext cx="3962400" cy="44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32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1922</Words>
  <Application>Microsoft Office PowerPoint</Application>
  <PresentationFormat>Экран (4:3)</PresentationFormat>
  <Paragraphs>251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Тема Office</vt:lpstr>
      <vt:lpstr>Казахский Национальный Университет им. аль-Фараби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Фредерик  Уинслоу Тейлор </vt:lpstr>
      <vt:lpstr>Презентация PowerPoint</vt:lpstr>
      <vt:lpstr>Школа научного управления</vt:lpstr>
      <vt:lpstr>Классическая школа</vt:lpstr>
      <vt:lpstr>Школа человеческих отношений</vt:lpstr>
      <vt:lpstr>Школа поведенческих наук</vt:lpstr>
      <vt:lpstr>Школа науки управления</vt:lpstr>
      <vt:lpstr>Развитие менеджмента в России</vt:lpstr>
      <vt:lpstr>Дореволюционный период</vt:lpstr>
      <vt:lpstr>Постреволюционный период</vt:lpstr>
      <vt:lpstr>Период с 30-х годов до распада СССР </vt:lpstr>
      <vt:lpstr>90-е годы XX века</vt:lpstr>
      <vt:lpstr>Современный период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менеджмента.</dc:title>
  <dc:creator>людмила</dc:creator>
  <cp:lastModifiedBy>User</cp:lastModifiedBy>
  <cp:revision>50</cp:revision>
  <dcterms:created xsi:type="dcterms:W3CDTF">2015-11-10T21:14:51Z</dcterms:created>
  <dcterms:modified xsi:type="dcterms:W3CDTF">2023-02-23T02:26:43Z</dcterms:modified>
</cp:coreProperties>
</file>